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6" r:id="rId4"/>
    <p:sldId id="267" r:id="rId5"/>
    <p:sldId id="264" r:id="rId6"/>
    <p:sldId id="265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18"/>
    <p:restoredTop sz="94699"/>
  </p:normalViewPr>
  <p:slideViewPr>
    <p:cSldViewPr snapToGrid="0" snapToObjects="1">
      <p:cViewPr varScale="1">
        <p:scale>
          <a:sx n="110" d="100"/>
          <a:sy n="110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A50DE-BCA8-A941-985B-2C67FE55A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A7B77-8D8E-3B49-863F-C5FD307E3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4043-DD0E-6B40-B876-11135AD54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8C614-102A-D647-9B9B-81B400C47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5F351-A1D7-A04C-89CF-9345F849C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97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119AE-7AF2-5541-9BC7-9877D0EE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35EE01-A99D-AA4A-8171-7CDBC17A1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A03FD-2D91-6F4F-941B-BEB4FB623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2B18D-1F48-5F45-9599-C8D105407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2E323-F89D-B14B-9A3A-0851A7B3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51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884FFB-3127-2D4F-BBB2-9355B62E7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5E60E8-B654-C943-B16A-6FC2DE2860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037DB-59AE-F847-82DB-D949D719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98884-BBB9-AE4A-8B41-8E21A64DF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CB6A-65AF-E04F-9CA3-50584334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33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CD587-43FC-784A-8675-D93AD4D31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D806C-001D-7E49-9BDE-267FDF181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D70F2-B498-064E-AD0A-3E00D0797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4D13A-C874-7042-802E-44CAC52BF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1B04C-883A-1A43-8ABE-5E3325846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74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24A6A-748B-D84D-BBD6-4698E3E9A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99A45-07E2-5A44-9A2D-976662C22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17370-FBEA-9041-9A98-F623AAF0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E5714-B646-4A4D-B712-AA915070D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88D10-3E18-5C41-B877-39A4CB4E0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03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C60F0-DE50-264B-9AA7-8075E6251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B9FAF-7471-3E48-A5FE-25140C672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0BA12A-1CC1-ED41-99A7-2DAF9D996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5BD3BA-0A19-964D-80AA-F2C73DA4B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84500-430E-FC4F-B2B8-5D88ABC22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CC366-BFEA-EA4B-887C-E520F7F00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25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680F-1A89-C846-9676-4A840CC02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8F98D-ECDB-4D4B-A6A8-BF4F74426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9CB61-608A-4A45-BD6C-46F7C7B4A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CDC8D-C393-6247-9C25-12189B7DFF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645C6E-DA51-E74B-AB2D-6C5470078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CADAAF-D6DF-4640-A053-F26AEBA7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81C171-D294-8740-B909-38D6AD3F9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CCA9CE-6D8B-9342-9FAB-093A1C71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55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59B59-B248-444B-840D-5AC2ED002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8081DD-BD8C-B548-BA4A-01270DEC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B1F8CC-2AF3-BE46-8025-F07A3B252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3DFA8-3F0F-4A4D-B293-8B121421A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43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C4185-1323-ED44-B023-B4CA0DB27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D48BCD-85D7-0E4C-B13B-8C241F0B8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C9489-91D8-AA4D-B11F-5A3B6F93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97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E0880-1AE3-0E47-B132-BC818746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1E87B-D4CA-984D-81F6-462F3C3B0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6FBC22-B84A-204A-8769-8A147BED7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6694B-5845-E84A-BEF1-B8D28C7B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C7E3DA-DC94-4C43-B357-4155DF51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85515-F983-A649-B4DD-D1E73C011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8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E75A2-6A10-AD4A-A14B-73CC3CFB7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E54A2-3E17-914D-8B59-65ADFD3FCC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DF7A2-75EA-694A-8B76-E27789EE3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DA6E9-858E-8745-9FAA-310FAF63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C4E7E-7B1F-6F44-9B12-B52F8F364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7360A-26DE-E94C-B702-99675BA15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59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F0A75B-C2A1-2C42-B33E-8DC2C8E8D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4728E-9F17-4847-87B9-A466B4C52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74267-508D-0B43-B5E1-143BAE1B0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C140D-DE08-5E47-90BC-B07CC8B2F9BF}" type="datetimeFigureOut">
              <a:rPr lang="en-US" smtClean="0"/>
              <a:t>4/26/22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A3D86-37E3-544E-A207-5EC661A85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22E3A-7660-D840-BD4B-D65A99F79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D2B93-14DF-4A40-BD45-06B8C018AC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108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245A10-7F37-4569-80D2-2F692931E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9267F70F-11C6-4597-9381-D0D80FC1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6152" y="2355786"/>
            <a:ext cx="498574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5A0BB-9A4A-0041-BDF3-1597AE0DB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9643" y="2183755"/>
            <a:ext cx="4226996" cy="223673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</a:rPr>
              <a:t>Overview of Federal PFAS Priorities &amp; Initiatives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5DBECE-D046-8542-A641-3250F8F36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7012" y="4447020"/>
            <a:ext cx="3510355" cy="758843"/>
          </a:xfrm>
        </p:spPr>
        <p:txBody>
          <a:bodyPr anchor="t">
            <a:normAutofit/>
          </a:bodyPr>
          <a:lstStyle/>
          <a:p>
            <a:pPr algn="l"/>
            <a:r>
              <a:rPr lang="en-US" sz="1400" dirty="0">
                <a:solidFill>
                  <a:srgbClr val="FEFFFF"/>
                </a:solidFill>
              </a:rPr>
              <a:t>Sarah </a:t>
            </a:r>
            <a:r>
              <a:rPr lang="en-US" sz="1400" dirty="0" err="1">
                <a:solidFill>
                  <a:srgbClr val="FEFFFF"/>
                </a:solidFill>
              </a:rPr>
              <a:t>Sapirstein</a:t>
            </a:r>
            <a:r>
              <a:rPr lang="en-US" sz="1400" dirty="0">
                <a:solidFill>
                  <a:srgbClr val="FEFFFF"/>
                </a:solidFill>
              </a:rPr>
              <a:t>	</a:t>
            </a:r>
            <a:br>
              <a:rPr lang="en-US" sz="1400" dirty="0">
                <a:solidFill>
                  <a:srgbClr val="FEFFFF"/>
                </a:solidFill>
              </a:rPr>
            </a:br>
            <a:r>
              <a:rPr lang="en-US" sz="1400" dirty="0">
                <a:solidFill>
                  <a:srgbClr val="FEFFFF"/>
                </a:solidFill>
              </a:rPr>
              <a:t>Federal Legislative and Policy Analyst</a:t>
            </a:r>
            <a:br>
              <a:rPr lang="en-US" sz="1400" dirty="0">
                <a:solidFill>
                  <a:srgbClr val="FEFFFF"/>
                </a:solidFill>
              </a:rPr>
            </a:br>
            <a:r>
              <a:rPr lang="en-US" sz="1400" dirty="0">
                <a:solidFill>
                  <a:srgbClr val="FEFFFF"/>
                </a:solidFill>
              </a:rPr>
              <a:t>California Association of Sanitation Agencies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C20A93E-E407-4683-A405-147DE2613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9E8E3DD9-D235-48D9-A0EC-D6817EC84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EA83A145-578D-4A0B-94A7-AEAB2027D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BA76AC3-7357-D442-A62F-60F48DEFF9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85" b="1"/>
          <a:stretch/>
        </p:blipFill>
        <p:spPr>
          <a:xfrm>
            <a:off x="680517" y="1126736"/>
            <a:ext cx="6244887" cy="350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4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A3AF4A-A144-F54B-8652-556869159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Federal Initiatives  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326F4-2B66-CD46-B37E-2BB98A911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6473" y="2041194"/>
            <a:ext cx="5948831" cy="4820721"/>
          </a:xfrm>
        </p:spPr>
        <p:txBody>
          <a:bodyPr anchor="ctr">
            <a:noAutofit/>
          </a:bodyPr>
          <a:lstStyle/>
          <a:p>
            <a:r>
              <a:rPr lang="en-US" sz="2900" dirty="0">
                <a:solidFill>
                  <a:srgbClr val="FEFFFF"/>
                </a:solidFill>
              </a:rPr>
              <a:t>U.S. Environmental Protection Agency (USEPA) </a:t>
            </a:r>
          </a:p>
          <a:p>
            <a:pPr lvl="1"/>
            <a:r>
              <a:rPr lang="en-US" sz="2900" dirty="0">
                <a:solidFill>
                  <a:srgbClr val="FEFFFF"/>
                </a:solidFill>
              </a:rPr>
              <a:t>PFAS Strategic Roadmap</a:t>
            </a:r>
          </a:p>
          <a:p>
            <a:pPr lvl="1"/>
            <a:r>
              <a:rPr lang="en-US" sz="2900" dirty="0">
                <a:solidFill>
                  <a:srgbClr val="FEFFFF"/>
                </a:solidFill>
              </a:rPr>
              <a:t>CERLCA Designation </a:t>
            </a:r>
          </a:p>
          <a:p>
            <a:pPr lvl="1"/>
            <a:r>
              <a:rPr lang="en-US" sz="2900" dirty="0">
                <a:solidFill>
                  <a:srgbClr val="FEFFFF"/>
                </a:solidFill>
              </a:rPr>
              <a:t>Biosolids Risk Assessment</a:t>
            </a:r>
          </a:p>
          <a:p>
            <a:pPr lvl="1"/>
            <a:r>
              <a:rPr lang="en-US" sz="2900" dirty="0">
                <a:solidFill>
                  <a:srgbClr val="FEFFFF"/>
                </a:solidFill>
              </a:rPr>
              <a:t>Analytical Testing Methods</a:t>
            </a:r>
          </a:p>
          <a:p>
            <a:pPr lvl="1"/>
            <a:endParaRPr lang="en-US" sz="2900" dirty="0">
              <a:solidFill>
                <a:srgbClr val="FEFFFF"/>
              </a:solidFill>
            </a:endParaRPr>
          </a:p>
          <a:p>
            <a:r>
              <a:rPr lang="en-US" sz="2900" dirty="0">
                <a:solidFill>
                  <a:srgbClr val="FEFFFF"/>
                </a:solidFill>
              </a:rPr>
              <a:t>Congress</a:t>
            </a:r>
          </a:p>
          <a:p>
            <a:pPr lvl="1"/>
            <a:r>
              <a:rPr lang="en-US" sz="2900" dirty="0">
                <a:solidFill>
                  <a:srgbClr val="FEFFFF"/>
                </a:solidFill>
              </a:rPr>
              <a:t>Senate Proposal</a:t>
            </a:r>
          </a:p>
          <a:p>
            <a:pPr lvl="1"/>
            <a:r>
              <a:rPr lang="en-US" sz="2900" dirty="0">
                <a:solidFill>
                  <a:srgbClr val="FEFFFF"/>
                </a:solidFill>
              </a:rPr>
              <a:t>Bipartisan Infrastructure Law</a:t>
            </a:r>
          </a:p>
          <a:p>
            <a:pPr lvl="1"/>
            <a:r>
              <a:rPr lang="en-US" sz="2900" dirty="0">
                <a:solidFill>
                  <a:srgbClr val="FEFFFF"/>
                </a:solidFill>
              </a:rPr>
              <a:t>Appropriations  </a:t>
            </a:r>
          </a:p>
          <a:p>
            <a:pPr lvl="1"/>
            <a:endParaRPr lang="en-US" sz="2900" dirty="0">
              <a:solidFill>
                <a:srgbClr val="FEFFFF"/>
              </a:solidFill>
            </a:endParaRPr>
          </a:p>
          <a:p>
            <a:endParaRPr lang="en-US" sz="2900" dirty="0">
              <a:solidFill>
                <a:schemeClr val="bg1"/>
              </a:solidFill>
            </a:endParaRPr>
          </a:p>
        </p:txBody>
      </p:sp>
      <p:pic>
        <p:nvPicPr>
          <p:cNvPr id="42" name="Picture 41" descr="Icon&#10;&#10;Description automatically generated">
            <a:extLst>
              <a:ext uri="{FF2B5EF4-FFF2-40B4-BE49-F238E27FC236}">
                <a16:creationId xmlns:a16="http://schemas.microsoft.com/office/drawing/2014/main" id="{89B7A868-5EF0-F245-AAF9-34E52FFDA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91" y="6125687"/>
            <a:ext cx="1115180" cy="6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20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A3AF4A-A144-F54B-8652-556869159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USEPA: Upcoming Regulatory Decisions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326F4-2B66-CD46-B37E-2BB98A911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9105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Office of Water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Industrial Release Restrictions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NPDES Permit Term Requirements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Biosolids Risk Assessment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Analytical Methods 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Office of Land </a:t>
            </a:r>
            <a:r>
              <a:rPr lang="en-US">
                <a:solidFill>
                  <a:schemeClr val="bg1"/>
                </a:solidFill>
              </a:rPr>
              <a:t>and Emergency Management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CERCLA Designation</a:t>
            </a:r>
          </a:p>
        </p:txBody>
      </p:sp>
      <p:pic>
        <p:nvPicPr>
          <p:cNvPr id="42" name="Picture 41" descr="Icon&#10;&#10;Description automatically generated">
            <a:extLst>
              <a:ext uri="{FF2B5EF4-FFF2-40B4-BE49-F238E27FC236}">
                <a16:creationId xmlns:a16="http://schemas.microsoft.com/office/drawing/2014/main" id="{89B7A868-5EF0-F245-AAF9-34E52FFDA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91" y="6125687"/>
            <a:ext cx="1115180" cy="6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E3BADFD9-6324-0A4D-9305-68E11D347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240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8F370930-6E56-6E40-B11E-3132B3025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94564" y="10532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3092FFCF-3D90-2E4F-B9DA-8603352F8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96837" y="7855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2EBD7FC2-00B8-5340-96DD-857FDFEF0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7021" y="7891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178C5B5-6C5D-C34C-91B1-803A00F63181}"/>
              </a:ext>
            </a:extLst>
          </p:cNvPr>
          <p:cNvSpPr txBox="1">
            <a:spLocks/>
          </p:cNvSpPr>
          <p:nvPr/>
        </p:nvSpPr>
        <p:spPr>
          <a:xfrm>
            <a:off x="1087272" y="1134672"/>
            <a:ext cx="3388419" cy="4560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</a:rPr>
              <a:t>USEPA: CERCLA Designation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32DB4280-A128-4D49-ABE3-0045AB67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054182" y="15047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49FF1B-07A7-3448-B84D-4E51979BC58D}"/>
              </a:ext>
            </a:extLst>
          </p:cNvPr>
          <p:cNvSpPr txBox="1"/>
          <p:nvPr/>
        </p:nvSpPr>
        <p:spPr>
          <a:xfrm>
            <a:off x="5539109" y="1620456"/>
            <a:ext cx="5865869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</a:rPr>
              <a:t>Proposed CERCLA Designation Rule (expected spring 2022)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900" b="1" i="1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</a:rPr>
              <a:t>Final rule expected summer 2023</a:t>
            </a:r>
          </a:p>
          <a:p>
            <a:pPr>
              <a:buClr>
                <a:schemeClr val="bg1"/>
              </a:buClr>
            </a:pPr>
            <a:endParaRPr lang="en-US" sz="2900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</a:rPr>
              <a:t>OMB Reviewing Proposed Rule </a:t>
            </a:r>
          </a:p>
          <a:p>
            <a:pPr>
              <a:buClr>
                <a:schemeClr val="bg1"/>
              </a:buClr>
            </a:pPr>
            <a:endParaRPr lang="en-US" sz="2900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</a:rPr>
              <a:t>Stakeholder Effort for Liability Exemption 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B5C5A9EA-4442-694A-838A-312C5CE74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1" y="6125687"/>
            <a:ext cx="1115180" cy="6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5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E3BADFD9-6324-0A4D-9305-68E11D347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240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8F370930-6E56-6E40-B11E-3132B3025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94564" y="10532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3092FFCF-3D90-2E4F-B9DA-8603352F8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96837" y="7855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2EBD7FC2-00B8-5340-96DD-857FDFEF0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7021" y="7891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178C5B5-6C5D-C34C-91B1-803A00F63181}"/>
              </a:ext>
            </a:extLst>
          </p:cNvPr>
          <p:cNvSpPr txBox="1">
            <a:spLocks/>
          </p:cNvSpPr>
          <p:nvPr/>
        </p:nvSpPr>
        <p:spPr>
          <a:xfrm>
            <a:off x="1087272" y="1134672"/>
            <a:ext cx="3388419" cy="4560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</a:rPr>
              <a:t>USEPA: Biosolids Risk Assessment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32DB4280-A128-4D49-ABE3-0045AB67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054182" y="15047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49FF1B-07A7-3448-B84D-4E51979BC58D}"/>
              </a:ext>
            </a:extLst>
          </p:cNvPr>
          <p:cNvSpPr txBox="1"/>
          <p:nvPr/>
        </p:nvSpPr>
        <p:spPr>
          <a:xfrm>
            <a:off x="5497733" y="2313029"/>
            <a:ext cx="5865869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</a:rPr>
              <a:t>Risk Assessment For PFOA And PFOS In Biosolids</a:t>
            </a:r>
          </a:p>
          <a:p>
            <a:pPr>
              <a:buClr>
                <a:schemeClr val="bg1"/>
              </a:buClr>
            </a:pPr>
            <a:endParaRPr lang="en-US" sz="2900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</a:rPr>
              <a:t>Basis For Future Regulatory Decisions </a:t>
            </a:r>
          </a:p>
          <a:p>
            <a:pPr>
              <a:buClr>
                <a:schemeClr val="bg1"/>
              </a:buClr>
            </a:pPr>
            <a:endParaRPr lang="en-US" sz="2900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</a:rPr>
              <a:t>Expected Deadline Winter 2024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B5C5A9EA-4442-694A-838A-312C5CE74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1" y="6125687"/>
            <a:ext cx="1115180" cy="6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03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A3AF4A-A144-F54B-8652-556869159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USEPA: Testing Methods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326F4-2B66-CD46-B37E-2BB98A911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91058"/>
            <a:ext cx="5948831" cy="4334629"/>
          </a:xfrm>
        </p:spPr>
        <p:txBody>
          <a:bodyPr anchor="ctr"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Publish improved analytical methods for 40 PFAS chemicals (expected Fall 2022/Fall 2024)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Provide consistent tested PFAS method and contains required quality control procedures for the Clean Water Act.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Developing human health toxicity standards to assist decisions managing PFAS to protect human health and the environment. </a:t>
            </a:r>
          </a:p>
        </p:txBody>
      </p:sp>
      <p:pic>
        <p:nvPicPr>
          <p:cNvPr id="42" name="Picture 41" descr="Icon&#10;&#10;Description automatically generated">
            <a:extLst>
              <a:ext uri="{FF2B5EF4-FFF2-40B4-BE49-F238E27FC236}">
                <a16:creationId xmlns:a16="http://schemas.microsoft.com/office/drawing/2014/main" id="{89B7A868-5EF0-F245-AAF9-34E52FFDA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91" y="6125687"/>
            <a:ext cx="1115180" cy="6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33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D69B1-D66B-504A-A048-638E70BE7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USEPA: Analytical Testing Methods 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50" name="Picture 49" descr="Icon&#10;&#10;Description automatically generated">
            <a:extLst>
              <a:ext uri="{FF2B5EF4-FFF2-40B4-BE49-F238E27FC236}">
                <a16:creationId xmlns:a16="http://schemas.microsoft.com/office/drawing/2014/main" id="{52D686F5-454C-4047-AE43-359A4A9FB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1" y="6125687"/>
            <a:ext cx="1115180" cy="604985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60DA425-666F-A442-883E-B7CF1A03C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2909" y="1801642"/>
            <a:ext cx="6291498" cy="4626537"/>
          </a:xfrm>
        </p:spPr>
        <p:txBody>
          <a:bodyPr anchor="t">
            <a:normAutofit/>
          </a:bodyPr>
          <a:lstStyle/>
          <a:p>
            <a:endParaRPr lang="en-US" sz="2400" dirty="0">
              <a:solidFill>
                <a:schemeClr val="bg1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CC6933-382B-2A44-B429-0F7BA6EBF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7A117A53-7E16-F941-A274-FED58180D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BE364524-B8DD-0F46-BB68-8060BC8E4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: Shape 49">
            <a:extLst>
              <a:ext uri="{FF2B5EF4-FFF2-40B4-BE49-F238E27FC236}">
                <a16:creationId xmlns:a16="http://schemas.microsoft.com/office/drawing/2014/main" id="{997AAC4E-FE31-F644-A914-D95DBA1FB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C3AE13-B87E-A441-A5A8-185EC93936EC}"/>
              </a:ext>
            </a:extLst>
          </p:cNvPr>
          <p:cNvSpPr txBox="1">
            <a:spLocks/>
          </p:cNvSpPr>
          <p:nvPr/>
        </p:nvSpPr>
        <p:spPr>
          <a:xfrm>
            <a:off x="934872" y="982272"/>
            <a:ext cx="3388419" cy="4560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</a:rPr>
              <a:t>USEPA: Analytical Methods Testing 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994BB31C-2830-A043-949E-39E70911B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49CD8EE-F45B-D848-AE92-63B4B3B577C4}"/>
              </a:ext>
            </a:extLst>
          </p:cNvPr>
          <p:cNvSpPr txBox="1">
            <a:spLocks/>
          </p:cNvSpPr>
          <p:nvPr/>
        </p:nvSpPr>
        <p:spPr>
          <a:xfrm>
            <a:off x="5281206" y="1595560"/>
            <a:ext cx="5948831" cy="4334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bg1"/>
                </a:solidFill>
              </a:rPr>
              <a:t>Validating methods to measure certain PFAS in groundwater, surface water, wastewater, and solids (e.g., soils, sediments, and sewage).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Developing human health toxicity reference values for specific PFAS to enable risk assessors make decisions about managing PFAS to protect human health and the environment.  </a:t>
            </a: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A44C6AA0-EF37-174A-ACB7-F448AA3B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00" y="30480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BC450348-E7FF-4E40-BF7E-0F086AC37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46964" y="12056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B89EDC5B-763A-E34C-AC8E-EF6E7113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49237" y="9379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Freeform: Shape 13">
            <a:extLst>
              <a:ext uri="{FF2B5EF4-FFF2-40B4-BE49-F238E27FC236}">
                <a16:creationId xmlns:a16="http://schemas.microsoft.com/office/drawing/2014/main" id="{5CF2B445-64E7-2749-9622-3EAC410BF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9421" y="9415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8DFCD53-C395-6F4F-A27E-91ACE77BA8A7}"/>
              </a:ext>
            </a:extLst>
          </p:cNvPr>
          <p:cNvSpPr txBox="1">
            <a:spLocks/>
          </p:cNvSpPr>
          <p:nvPr/>
        </p:nvSpPr>
        <p:spPr>
          <a:xfrm>
            <a:off x="1239672" y="1287072"/>
            <a:ext cx="3388419" cy="4560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</a:rPr>
              <a:t>Congress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B4CE93B7-0230-3A45-BCEF-0F9895ED8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206582" y="16571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F9E789-4DA7-014D-BD08-35967461B633}"/>
              </a:ext>
            </a:extLst>
          </p:cNvPr>
          <p:cNvSpPr txBox="1"/>
          <p:nvPr/>
        </p:nvSpPr>
        <p:spPr>
          <a:xfrm>
            <a:off x="5635079" y="2002675"/>
            <a:ext cx="5865869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Awaiting Senate Proposal </a:t>
            </a:r>
          </a:p>
          <a:p>
            <a:pPr>
              <a:buClr>
                <a:schemeClr val="bg1"/>
              </a:buClr>
            </a:pPr>
            <a:endParaRPr lang="en-US" sz="2700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Bipartisan Infrastructure Law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$1 B Clean Water SRF PFAS Funds</a:t>
            </a:r>
          </a:p>
          <a:p>
            <a:pPr lvl="1">
              <a:buClr>
                <a:schemeClr val="bg1"/>
              </a:buClr>
            </a:pPr>
            <a:endParaRPr lang="en-US" sz="2700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USEPA FY 2022 Omnibus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Encourages USEPA to continue with PFAS-related activities:</a:t>
            </a:r>
          </a:p>
          <a:p>
            <a:pPr marL="1200150" lvl="2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Research</a:t>
            </a:r>
          </a:p>
          <a:p>
            <a:pPr marL="1200150" lvl="2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Clean-up</a:t>
            </a:r>
          </a:p>
          <a:p>
            <a:pPr marL="1200150" lvl="2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bg1"/>
                </a:solidFill>
              </a:rPr>
              <a:t>Rulemakings </a:t>
            </a:r>
          </a:p>
        </p:txBody>
      </p:sp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305E309F-99CF-C04F-BB0D-4E65EF4A7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31" y="6278087"/>
            <a:ext cx="1115180" cy="6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97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5E1D13B-3A3C-462E-A6FF-A3D5A3881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B82AB0A7-5ADB-43AA-A85D-9EB9D8BC0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9421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94214E17-97F3-4B04-AAE9-03BA148AE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92875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EC9D92EA-1FC7-47BC-8749-59CAF27E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634080"/>
            <a:ext cx="7275530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5A5DF3-5575-1F4B-A203-5BF81607E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77" y="2565750"/>
            <a:ext cx="6149595" cy="1190546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FFFFFF"/>
                </a:solidFill>
              </a:rPr>
              <a:t>Questions</a:t>
            </a:r>
          </a:p>
        </p:txBody>
      </p:sp>
      <p:pic>
        <p:nvPicPr>
          <p:cNvPr id="15" name="Picture 14" descr="Graphical user interface, background pattern&#10;&#10;Description automatically generated">
            <a:extLst>
              <a:ext uri="{FF2B5EF4-FFF2-40B4-BE49-F238E27FC236}">
                <a16:creationId xmlns:a16="http://schemas.microsoft.com/office/drawing/2014/main" id="{A00176CB-914C-C840-9F2B-EF60EFC8F8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133" r="2011" b="-1"/>
          <a:stretch/>
        </p:blipFill>
        <p:spPr>
          <a:xfrm>
            <a:off x="7554137" y="1353980"/>
            <a:ext cx="4637558" cy="5257799"/>
          </a:xfrm>
          <a:prstGeom prst="rect">
            <a:avLst/>
          </a:prstGeom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6D10FD2F-2D30-1B41-9BAC-435B10A06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1" y="6125687"/>
            <a:ext cx="1115180" cy="6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58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18281</TotalTime>
  <Words>279</Words>
  <Application>Microsoft Macintosh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Overview of Federal PFAS Priorities &amp; Initiatives </vt:lpstr>
      <vt:lpstr>Federal Initiatives  </vt:lpstr>
      <vt:lpstr>USEPA: Upcoming Regulatory Decisions</vt:lpstr>
      <vt:lpstr>PowerPoint Presentation</vt:lpstr>
      <vt:lpstr>PowerPoint Presentation</vt:lpstr>
      <vt:lpstr>USEPA: Testing Methods</vt:lpstr>
      <vt:lpstr>USEPA: Analytical Testing Methods 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to Expect in 2021 Western Municipal Water District</dc:title>
  <dc:creator>Alyssa Downs</dc:creator>
  <cp:lastModifiedBy>Sarah Sapirstein</cp:lastModifiedBy>
  <cp:revision>60</cp:revision>
  <dcterms:created xsi:type="dcterms:W3CDTF">2020-12-30T15:38:53Z</dcterms:created>
  <dcterms:modified xsi:type="dcterms:W3CDTF">2022-04-27T17:36:44Z</dcterms:modified>
</cp:coreProperties>
</file>